
<file path=[Content_Types].xml><?xml version="1.0" encoding="utf-8"?>
<Types xmlns="http://schemas.openxmlformats.org/package/2006/content-types">
  <Default Extension="860849F0" ContentType="image/jpeg"/>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5/3/2021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860849F0"/><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13E9B-E6F9-4670-9EA8-5B5AAD9BFC66}"/>
              </a:ext>
            </a:extLst>
          </p:cNvPr>
          <p:cNvSpPr>
            <a:spLocks noGrp="1"/>
          </p:cNvSpPr>
          <p:nvPr>
            <p:ph type="ctrTitle"/>
          </p:nvPr>
        </p:nvSpPr>
        <p:spPr/>
        <p:txBody>
          <a:bodyPr/>
          <a:lstStyle/>
          <a:p>
            <a:r>
              <a:rPr lang="en-US" dirty="0"/>
              <a:t>Cyber-ERM COI Meeting</a:t>
            </a:r>
          </a:p>
        </p:txBody>
      </p:sp>
      <p:sp>
        <p:nvSpPr>
          <p:cNvPr id="3" name="Subtitle 2">
            <a:extLst>
              <a:ext uri="{FF2B5EF4-FFF2-40B4-BE49-F238E27FC236}">
                <a16:creationId xmlns:a16="http://schemas.microsoft.com/office/drawing/2014/main" id="{9CE046C2-A0A7-4022-BB5C-EC72320353E3}"/>
              </a:ext>
            </a:extLst>
          </p:cNvPr>
          <p:cNvSpPr>
            <a:spLocks noGrp="1"/>
          </p:cNvSpPr>
          <p:nvPr>
            <p:ph type="subTitle" idx="1"/>
          </p:nvPr>
        </p:nvSpPr>
        <p:spPr/>
        <p:txBody>
          <a:bodyPr>
            <a:normAutofit/>
          </a:bodyPr>
          <a:lstStyle/>
          <a:p>
            <a:r>
              <a:rPr lang="en-US" sz="2400" dirty="0"/>
              <a:t>May 04, 2021</a:t>
            </a:r>
          </a:p>
        </p:txBody>
      </p:sp>
      <p:pic>
        <p:nvPicPr>
          <p:cNvPr id="4" name="Picture 3" descr="image002">
            <a:extLst>
              <a:ext uri="{FF2B5EF4-FFF2-40B4-BE49-F238E27FC236}">
                <a16:creationId xmlns:a16="http://schemas.microsoft.com/office/drawing/2014/main" id="{054EC73D-25AF-40C0-BCC2-53EB8BB2BF5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43271" y="5257800"/>
            <a:ext cx="6201245" cy="1417346"/>
          </a:xfrm>
          <a:prstGeom prst="rect">
            <a:avLst/>
          </a:prstGeom>
          <a:noFill/>
          <a:ln>
            <a:noFill/>
          </a:ln>
        </p:spPr>
      </p:pic>
    </p:spTree>
    <p:extLst>
      <p:ext uri="{BB962C8B-B14F-4D97-AF65-F5344CB8AC3E}">
        <p14:creationId xmlns:p14="http://schemas.microsoft.com/office/powerpoint/2010/main" val="185705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0658-F32B-44C9-850C-48511EF4619D}"/>
              </a:ext>
            </a:extLst>
          </p:cNvPr>
          <p:cNvSpPr>
            <a:spLocks noGrp="1"/>
          </p:cNvSpPr>
          <p:nvPr>
            <p:ph type="title"/>
          </p:nvPr>
        </p:nvSpPr>
        <p:spPr/>
        <p:txBody>
          <a:bodyPr/>
          <a:lstStyle/>
          <a:p>
            <a:r>
              <a:rPr lang="en-US" dirty="0"/>
              <a:t>Who are we?</a:t>
            </a:r>
          </a:p>
        </p:txBody>
      </p:sp>
      <p:sp>
        <p:nvSpPr>
          <p:cNvPr id="3" name="Content Placeholder 2">
            <a:extLst>
              <a:ext uri="{FF2B5EF4-FFF2-40B4-BE49-F238E27FC236}">
                <a16:creationId xmlns:a16="http://schemas.microsoft.com/office/drawing/2014/main" id="{846248DC-B8BC-4E4E-819C-15E75C5A3725}"/>
              </a:ext>
            </a:extLst>
          </p:cNvPr>
          <p:cNvSpPr>
            <a:spLocks noGrp="1"/>
          </p:cNvSpPr>
          <p:nvPr>
            <p:ph idx="1"/>
          </p:nvPr>
        </p:nvSpPr>
        <p:spPr>
          <a:xfrm>
            <a:off x="1216057" y="2097088"/>
            <a:ext cx="9905999" cy="3541714"/>
          </a:xfrm>
        </p:spPr>
        <p:txBody>
          <a:bodyPr>
            <a:normAutofit fontScale="85000" lnSpcReduction="20000"/>
          </a:bodyPr>
          <a:lstStyle/>
          <a:p>
            <a:r>
              <a:rPr lang="en-US" dirty="0"/>
              <a:t>We are a community of interest (COI) for federal practitioners of ERM, information security, cybersecurity risk management, and other disciplines, to address the topic of integration of cybersecurity risk management with agency ERM practices.</a:t>
            </a:r>
          </a:p>
          <a:p>
            <a:r>
              <a:rPr lang="en-US" dirty="0"/>
              <a:t>We share best practices and collaborate on projects that will advance integration in these areas.</a:t>
            </a:r>
          </a:p>
          <a:p>
            <a:r>
              <a:rPr lang="en-US" dirty="0"/>
              <a:t>Comprised of ERM, IT, OIG, Audit, and Performance/Strategy professionals interested in participating in this dialogue. </a:t>
            </a:r>
          </a:p>
          <a:p>
            <a:r>
              <a:rPr lang="en-US" dirty="0"/>
              <a:t>Meetings - Quarterly, or more frequently for special projects. </a:t>
            </a:r>
          </a:p>
          <a:p>
            <a:r>
              <a:rPr lang="en-US" dirty="0"/>
              <a:t>Feds Only – unless contractors supporting feds by request</a:t>
            </a:r>
          </a:p>
        </p:txBody>
      </p:sp>
    </p:spTree>
    <p:extLst>
      <p:ext uri="{BB962C8B-B14F-4D97-AF65-F5344CB8AC3E}">
        <p14:creationId xmlns:p14="http://schemas.microsoft.com/office/powerpoint/2010/main" val="115617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0658-F32B-44C9-850C-48511EF4619D}"/>
              </a:ext>
            </a:extLst>
          </p:cNvPr>
          <p:cNvSpPr>
            <a:spLocks noGrp="1"/>
          </p:cNvSpPr>
          <p:nvPr>
            <p:ph type="title"/>
          </p:nvPr>
        </p:nvSpPr>
        <p:spPr>
          <a:xfrm>
            <a:off x="1456045" y="-1"/>
            <a:ext cx="9905998" cy="1368685"/>
          </a:xfrm>
        </p:spPr>
        <p:txBody>
          <a:bodyPr/>
          <a:lstStyle/>
          <a:p>
            <a:r>
              <a:rPr lang="en-US" dirty="0"/>
              <a:t>Who are we?</a:t>
            </a:r>
          </a:p>
        </p:txBody>
      </p:sp>
      <p:sp>
        <p:nvSpPr>
          <p:cNvPr id="11" name="TextBox 10">
            <a:extLst>
              <a:ext uri="{FF2B5EF4-FFF2-40B4-BE49-F238E27FC236}">
                <a16:creationId xmlns:a16="http://schemas.microsoft.com/office/drawing/2014/main" id="{0F104875-F5EB-4EE0-AE36-FEB5D82F20DC}"/>
              </a:ext>
            </a:extLst>
          </p:cNvPr>
          <p:cNvSpPr txBox="1"/>
          <p:nvPr/>
        </p:nvSpPr>
        <p:spPr>
          <a:xfrm>
            <a:off x="998376" y="1922106"/>
            <a:ext cx="1800808" cy="2677656"/>
          </a:xfrm>
          <a:prstGeom prst="rect">
            <a:avLst/>
          </a:prstGeom>
          <a:noFill/>
        </p:spPr>
        <p:txBody>
          <a:bodyPr wrap="square" rtlCol="0">
            <a:spAutoFit/>
          </a:bodyPr>
          <a:lstStyle/>
          <a:p>
            <a:r>
              <a:rPr lang="en-US" sz="2400" dirty="0"/>
              <a:t>Significant increase in IT (CIO/CISO) community participants since 2018 start</a:t>
            </a:r>
          </a:p>
        </p:txBody>
      </p:sp>
      <p:sp>
        <p:nvSpPr>
          <p:cNvPr id="12" name="Rectangle 11">
            <a:extLst>
              <a:ext uri="{FF2B5EF4-FFF2-40B4-BE49-F238E27FC236}">
                <a16:creationId xmlns:a16="http://schemas.microsoft.com/office/drawing/2014/main" id="{E1BEBD1F-09FB-4784-918C-9BDDA933F15B}"/>
              </a:ext>
            </a:extLst>
          </p:cNvPr>
          <p:cNvSpPr/>
          <p:nvPr/>
        </p:nvSpPr>
        <p:spPr>
          <a:xfrm>
            <a:off x="8132127" y="1168629"/>
            <a:ext cx="3375861" cy="400110"/>
          </a:xfrm>
          <a:prstGeom prst="rect">
            <a:avLst/>
          </a:prstGeom>
        </p:spPr>
        <p:txBody>
          <a:bodyPr wrap="none">
            <a:spAutoFit/>
          </a:bodyPr>
          <a:lstStyle/>
          <a:p>
            <a:pPr>
              <a:spcAft>
                <a:spcPts val="1800"/>
              </a:spcAft>
            </a:pPr>
            <a:r>
              <a:rPr lang="en-US" sz="2000" dirty="0">
                <a:solidFill>
                  <a:srgbClr val="FFFF00"/>
                </a:solidFill>
              </a:rPr>
              <a:t>115 members as of April 2021</a:t>
            </a:r>
          </a:p>
        </p:txBody>
      </p:sp>
      <p:pic>
        <p:nvPicPr>
          <p:cNvPr id="14" name="Picture 13">
            <a:extLst>
              <a:ext uri="{FF2B5EF4-FFF2-40B4-BE49-F238E27FC236}">
                <a16:creationId xmlns:a16="http://schemas.microsoft.com/office/drawing/2014/main" id="{0086D90A-51AB-48AF-808B-5DB03141BF9A}"/>
              </a:ext>
            </a:extLst>
          </p:cNvPr>
          <p:cNvPicPr>
            <a:picLocks noChangeAspect="1"/>
          </p:cNvPicPr>
          <p:nvPr/>
        </p:nvPicPr>
        <p:blipFill>
          <a:blip r:embed="rId2"/>
          <a:stretch>
            <a:fillRect/>
          </a:stretch>
        </p:blipFill>
        <p:spPr>
          <a:xfrm>
            <a:off x="3368352" y="1648381"/>
            <a:ext cx="8248260" cy="4649784"/>
          </a:xfrm>
          <a:prstGeom prst="rect">
            <a:avLst/>
          </a:prstGeom>
        </p:spPr>
      </p:pic>
    </p:spTree>
    <p:extLst>
      <p:ext uri="{BB962C8B-B14F-4D97-AF65-F5344CB8AC3E}">
        <p14:creationId xmlns:p14="http://schemas.microsoft.com/office/powerpoint/2010/main" val="212314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0658-F32B-44C9-850C-48511EF4619D}"/>
              </a:ext>
            </a:extLst>
          </p:cNvPr>
          <p:cNvSpPr>
            <a:spLocks noGrp="1"/>
          </p:cNvSpPr>
          <p:nvPr>
            <p:ph type="title"/>
          </p:nvPr>
        </p:nvSpPr>
        <p:spPr>
          <a:xfrm>
            <a:off x="1456045" y="-109885"/>
            <a:ext cx="9905998" cy="1478570"/>
          </a:xfrm>
        </p:spPr>
        <p:txBody>
          <a:bodyPr/>
          <a:lstStyle/>
          <a:p>
            <a:r>
              <a:rPr lang="en-US" dirty="0"/>
              <a:t>Who are we?</a:t>
            </a:r>
          </a:p>
        </p:txBody>
      </p:sp>
      <p:sp>
        <p:nvSpPr>
          <p:cNvPr id="5" name="TextBox 4">
            <a:extLst>
              <a:ext uri="{FF2B5EF4-FFF2-40B4-BE49-F238E27FC236}">
                <a16:creationId xmlns:a16="http://schemas.microsoft.com/office/drawing/2014/main" id="{171F94F3-A2E3-4DD9-AF24-C3F0CD83CEFB}"/>
              </a:ext>
            </a:extLst>
          </p:cNvPr>
          <p:cNvSpPr txBox="1"/>
          <p:nvPr/>
        </p:nvSpPr>
        <p:spPr>
          <a:xfrm>
            <a:off x="8881739" y="1695127"/>
            <a:ext cx="3117428" cy="2262158"/>
          </a:xfrm>
          <a:prstGeom prst="rect">
            <a:avLst/>
          </a:prstGeom>
          <a:noFill/>
        </p:spPr>
        <p:txBody>
          <a:bodyPr wrap="square" rtlCol="0">
            <a:spAutoFit/>
          </a:bodyPr>
          <a:lstStyle/>
          <a:p>
            <a:pPr marL="342900" indent="-342900">
              <a:spcAft>
                <a:spcPts val="1800"/>
              </a:spcAft>
              <a:buFont typeface="Wingdings" panose="05000000000000000000" pitchFamily="2" charset="2"/>
              <a:buChar char="v"/>
            </a:pPr>
            <a:r>
              <a:rPr lang="en-US" sz="2400" dirty="0"/>
              <a:t>115 members</a:t>
            </a:r>
          </a:p>
          <a:p>
            <a:pPr marL="342900" indent="-342900">
              <a:spcAft>
                <a:spcPts val="1800"/>
              </a:spcAft>
              <a:buFont typeface="Wingdings" panose="05000000000000000000" pitchFamily="2" charset="2"/>
              <a:buChar char="v"/>
            </a:pPr>
            <a:r>
              <a:rPr lang="en-US" sz="2400" dirty="0"/>
              <a:t>41 agencies</a:t>
            </a:r>
          </a:p>
          <a:p>
            <a:pPr marL="342900" indent="-342900">
              <a:spcAft>
                <a:spcPts val="1800"/>
              </a:spcAft>
              <a:buFont typeface="Wingdings" panose="05000000000000000000" pitchFamily="2" charset="2"/>
              <a:buChar char="v"/>
            </a:pPr>
            <a:r>
              <a:rPr lang="en-US" sz="2400" dirty="0"/>
              <a:t>27 parent agencies</a:t>
            </a:r>
          </a:p>
          <a:p>
            <a:pPr marL="342900" indent="-342900">
              <a:buFont typeface="Arial" panose="020B0604020202020204" pitchFamily="34" charset="0"/>
              <a:buChar char="•"/>
            </a:pPr>
            <a:endParaRPr lang="en-US" sz="2400" dirty="0"/>
          </a:p>
        </p:txBody>
      </p:sp>
      <p:sp>
        <p:nvSpPr>
          <p:cNvPr id="3" name="TextBox 2">
            <a:extLst>
              <a:ext uri="{FF2B5EF4-FFF2-40B4-BE49-F238E27FC236}">
                <a16:creationId xmlns:a16="http://schemas.microsoft.com/office/drawing/2014/main" id="{BE5349F9-99D6-4811-B577-46A5D6BDCE5E}"/>
              </a:ext>
            </a:extLst>
          </p:cNvPr>
          <p:cNvSpPr txBox="1"/>
          <p:nvPr/>
        </p:nvSpPr>
        <p:spPr>
          <a:xfrm>
            <a:off x="9087347" y="1090712"/>
            <a:ext cx="2192694" cy="461665"/>
          </a:xfrm>
          <a:prstGeom prst="rect">
            <a:avLst/>
          </a:prstGeom>
          <a:noFill/>
        </p:spPr>
        <p:txBody>
          <a:bodyPr wrap="square" rtlCol="0">
            <a:spAutoFit/>
          </a:bodyPr>
          <a:lstStyle/>
          <a:p>
            <a:r>
              <a:rPr lang="en-US" sz="2400" u="sng" dirty="0">
                <a:solidFill>
                  <a:srgbClr val="FFFF00"/>
                </a:solidFill>
              </a:rPr>
              <a:t>Quick Stats: </a:t>
            </a:r>
          </a:p>
        </p:txBody>
      </p:sp>
      <p:pic>
        <p:nvPicPr>
          <p:cNvPr id="8" name="Picture 7">
            <a:extLst>
              <a:ext uri="{FF2B5EF4-FFF2-40B4-BE49-F238E27FC236}">
                <a16:creationId xmlns:a16="http://schemas.microsoft.com/office/drawing/2014/main" id="{4C53413B-D7F4-4592-90A3-E604A4F2DC9F}"/>
              </a:ext>
            </a:extLst>
          </p:cNvPr>
          <p:cNvPicPr>
            <a:picLocks noChangeAspect="1"/>
          </p:cNvPicPr>
          <p:nvPr/>
        </p:nvPicPr>
        <p:blipFill>
          <a:blip r:embed="rId2"/>
          <a:stretch>
            <a:fillRect/>
          </a:stretch>
        </p:blipFill>
        <p:spPr>
          <a:xfrm>
            <a:off x="995934" y="1695127"/>
            <a:ext cx="7597763" cy="3962131"/>
          </a:xfrm>
          <a:prstGeom prst="rect">
            <a:avLst/>
          </a:prstGeom>
        </p:spPr>
      </p:pic>
    </p:spTree>
    <p:extLst>
      <p:ext uri="{BB962C8B-B14F-4D97-AF65-F5344CB8AC3E}">
        <p14:creationId xmlns:p14="http://schemas.microsoft.com/office/powerpoint/2010/main" val="3533329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20</TotalTime>
  <Words>148</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Tw Cen MT</vt:lpstr>
      <vt:lpstr>Wingdings</vt:lpstr>
      <vt:lpstr>Circuit</vt:lpstr>
      <vt:lpstr>Cyber-ERM COI Meeting</vt:lpstr>
      <vt:lpstr>Who are we?</vt:lpstr>
      <vt:lpstr>Who are we?</vt:lpstr>
      <vt:lpstr>Who are we?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Cyber-ERM COI Meeting</dc:title>
  <dc:creator>Ivy, Nahla K. (Fed)</dc:creator>
  <cp:lastModifiedBy>Ivy, Nahla K. (Fed)</cp:lastModifiedBy>
  <cp:revision>3</cp:revision>
  <dcterms:created xsi:type="dcterms:W3CDTF">2021-05-04T03:58:42Z</dcterms:created>
  <dcterms:modified xsi:type="dcterms:W3CDTF">2021-05-04T04:18:59Z</dcterms:modified>
</cp:coreProperties>
</file>